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405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79" r:id="rId4"/>
    <p:sldId id="281" r:id="rId5"/>
    <p:sldId id="280" r:id="rId6"/>
    <p:sldId id="282" r:id="rId7"/>
    <p:sldId id="283" r:id="rId8"/>
    <p:sldId id="287" r:id="rId9"/>
    <p:sldId id="286" r:id="rId10"/>
    <p:sldId id="284" r:id="rId11"/>
    <p:sldId id="290" r:id="rId12"/>
    <p:sldId id="288" r:id="rId13"/>
    <p:sldId id="291" r:id="rId14"/>
    <p:sldId id="289" r:id="rId15"/>
    <p:sldId id="292" r:id="rId16"/>
    <p:sldId id="293" r:id="rId17"/>
    <p:sldId id="294" r:id="rId18"/>
    <p:sldId id="303" r:id="rId19"/>
    <p:sldId id="301" r:id="rId2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Gąsior" initials="JG" lastIdx="1" clrIdx="0">
    <p:extLst>
      <p:ext uri="{19B8F6BF-5375-455C-9EA6-DF929625EA0E}">
        <p15:presenceInfo xmlns:p15="http://schemas.microsoft.com/office/powerpoint/2012/main" userId="S-1-5-21-2459069981-455426152-2729068999-1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4" autoAdjust="0"/>
    <p:restoredTop sz="89911" autoAdjust="0"/>
  </p:normalViewPr>
  <p:slideViewPr>
    <p:cSldViewPr snapToGrid="0">
      <p:cViewPr varScale="1">
        <p:scale>
          <a:sx n="116" d="100"/>
          <a:sy n="116" d="100"/>
        </p:scale>
        <p:origin x="384" y="13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5T11:28:43.223" idx="1">
    <p:pos x="5715" y="171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pPr rtl="0"/>
            <a:fld id="{EB4030F4-E5CC-42E7-9605-E63C105B8A83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267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pPr rtl="0"/>
            <a:fld id="{B9D10FAE-A02E-456F-ABE5-DD94D086B332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 rtl="0"/>
            <a:r>
              <a:rPr lang="pl-PL" dirty="0"/>
              <a:t>Kliknij, aby edytować style wzorców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583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5341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70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65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7211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7004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303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8581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33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59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251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76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41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234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857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33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3302" indent="-173302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31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FE762A-147D-49FE-A817-859A1932078C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27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9A70E9-1D8B-458F-AB21-8D92DFB99C70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6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634037-D978-4ECF-99C6-7E6E181A4E5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94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FE762A-147D-49FE-A817-859A1932078C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0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C153C4-E406-4570-8CB6-FFA209F8D47D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77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5C4794-BCC5-4C67-891F-B8C7A1C2D329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22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DF0EB1-F02F-4C54-87C6-F22E5089589A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12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FA297D-25CB-4942-9E00-8A4C6D374B8D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55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774A52-4654-418A-A676-15A6569488C3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7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225C16-79A1-4DB8-B10E-268CABD28052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84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F4AA3E-CBC7-48BF-8D76-8B25A5904766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9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C153C4-E406-4570-8CB6-FFA209F8D47D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70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5D5FD0-A24E-402D-A579-7B6A34888A00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32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6B8489-D22E-467C-B433-7F6DC31C2CF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5311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6B8489-D22E-467C-B433-7F6DC31C2CF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937076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6B8489-D22E-467C-B433-7F6DC31C2CF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77715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6B8489-D22E-467C-B433-7F6DC31C2CF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664973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6B8489-D22E-467C-B433-7F6DC31C2CF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73524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6B8489-D22E-467C-B433-7F6DC31C2CF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321277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9A70E9-1D8B-458F-AB21-8D92DFB99C70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13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C7634037-D978-4ECF-99C6-7E6E181A4E5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1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5C4794-BCC5-4C67-891F-B8C7A1C2D329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4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DF0EB1-F02F-4C54-87C6-F22E5089589A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69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FA297D-25CB-4942-9E00-8A4C6D374B8D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774A52-4654-418A-A676-15A6569488C3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225C16-79A1-4DB8-B10E-268CABD28052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1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F4AA3E-CBC7-48BF-8D76-8B25A5904766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70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5D5FD0-A24E-402D-A579-7B6A34888A00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8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86B8489-D22E-467C-B433-7F6DC31C2CF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28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86B8489-D22E-467C-B433-7F6DC31C2CF8}" type="datetime1">
              <a:rPr lang="pl-PL" smtClean="0"/>
              <a:pPr rtl="0"/>
              <a:t>2020-03-11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/>
              <a:t>Dodaj stopkę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5113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-17079"/>
            <a:ext cx="12192000" cy="16310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0709" y="1043552"/>
            <a:ext cx="10058400" cy="79177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4400" b="1" dirty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KORONAWIRUS SARS – CoV-2</a:t>
            </a:r>
            <a:r>
              <a:rPr lang="pl-PL" sz="4400" dirty="0">
                <a:solidFill>
                  <a:srgbClr val="002060"/>
                </a:solidFill>
              </a:rPr>
              <a:t/>
            </a:r>
            <a:br>
              <a:rPr lang="pl-PL" sz="4400" dirty="0">
                <a:solidFill>
                  <a:srgbClr val="002060"/>
                </a:solidFill>
              </a:rPr>
            </a:br>
            <a:r>
              <a:rPr lang="pl-PL" sz="4400" dirty="0">
                <a:solidFill>
                  <a:srgbClr val="002060"/>
                </a:solidFill>
              </a:rPr>
              <a:t/>
            </a:r>
            <a:br>
              <a:rPr lang="pl-PL" sz="4400" dirty="0">
                <a:solidFill>
                  <a:srgbClr val="002060"/>
                </a:solidFill>
              </a:rPr>
            </a:br>
            <a:endParaRPr lang="pl-PL" sz="2700" dirty="0">
              <a:solidFill>
                <a:srgbClr val="00206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F698E030-CFD3-4271-B186-2B71984A5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4" y="147635"/>
            <a:ext cx="1218583" cy="122263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37" y="1670131"/>
            <a:ext cx="6321991" cy="448727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 rot="20793645">
            <a:off x="131540" y="1210556"/>
            <a:ext cx="3741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Myj ręce!</a:t>
            </a:r>
            <a:endParaRPr lang="pl-PL" sz="6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ostokąt 11"/>
          <p:cNvSpPr/>
          <p:nvPr/>
        </p:nvSpPr>
        <p:spPr>
          <a:xfrm rot="633493">
            <a:off x="4363676" y="1741050"/>
            <a:ext cx="797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Używaj chusteczek jednorazowych!</a:t>
            </a:r>
            <a:endParaRPr lang="pl-PL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437499" y="2520723"/>
            <a:ext cx="847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Zasłaniaj usta przy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kaszlu i kichaniu!</a:t>
            </a:r>
            <a:endParaRPr lang="pl-PL" sz="3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Prostokąt 13"/>
          <p:cNvSpPr/>
          <p:nvPr/>
        </p:nvSpPr>
        <p:spPr>
          <a:xfrm rot="20816640">
            <a:off x="6365903" y="4866245"/>
            <a:ext cx="5537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Czy jestem bezpieczny?</a:t>
            </a:r>
            <a:endParaRPr lang="pl-PL" sz="3600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Prostokąt 14"/>
          <p:cNvSpPr/>
          <p:nvPr/>
        </p:nvSpPr>
        <p:spPr>
          <a:xfrm rot="958778">
            <a:off x="328096" y="3650013"/>
            <a:ext cx="36776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 robić?</a:t>
            </a:r>
            <a:endParaRPr lang="pl-PL" sz="6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9714725" y="476602"/>
            <a:ext cx="2148768" cy="203910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397163" y="2449033"/>
            <a:ext cx="902517" cy="85645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10034733" y="5308650"/>
            <a:ext cx="1405866" cy="133411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3688797" y="1371100"/>
            <a:ext cx="1246275" cy="118267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358411" y="4553443"/>
            <a:ext cx="2046096" cy="194167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8898511" y="3092493"/>
            <a:ext cx="1405866" cy="133411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268026" y="6290641"/>
            <a:ext cx="733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Opracowanie: Wojewódzka Stacja – </a:t>
            </a:r>
            <a:r>
              <a:rPr lang="pl-PL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Sanitarno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Epidemiologiczna w Lublinie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27893" y="1985875"/>
            <a:ext cx="6831409" cy="4661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łatwo się zarazić?:</a:t>
            </a:r>
          </a:p>
          <a:p>
            <a:r>
              <a:rPr lang="pl-P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Koronawirus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 rozprzestrzenia się droga kropelkową, przenosi się więc przede wszystkim przez wydzieliny z nosa i ust: kaszel, katar. Gdy cząsteczki podczas kichnięcia osadzają się na przedmiotach można zarazić się przez dotknięcie powierzchni zainfekowanej a następnie ust, nosa, oka.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00" y="3215247"/>
            <a:ext cx="4546063" cy="3226742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369123" y="2128136"/>
            <a:ext cx="5882398" cy="420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istnieje lekarstwo na </a:t>
            </a:r>
            <a:r>
              <a:rPr lang="pl-PL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koronawirusa</a:t>
            </a:r>
            <a:r>
              <a:rPr lang="pl-PL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Nie, nie istnieje lekarstwo. Chorobę leczy się objawowo, podając leki przeciwgorączkowe                i inne wskazane przez lekarza w zależności od rozwoju choroby. Nie istnieje także szczepionka.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72" y="2887330"/>
            <a:ext cx="4938419" cy="3505231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42603" y="2121522"/>
            <a:ext cx="5356836" cy="371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trzeba leczyć się                             w szpitalu?</a:t>
            </a:r>
          </a:p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W krajach, gdzie wystąpiło dużo zarażeń </a:t>
            </a:r>
            <a:r>
              <a:rPr lang="pl-P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koronawirusem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 nie wszystkie osoby wymagały hospitalizacji. Sytuacja zależy od stanu zdrowia chorego.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90" y="2508205"/>
            <a:ext cx="4868738" cy="3455773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238316" y="2018809"/>
            <a:ext cx="8304322" cy="481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 sposób można zapobiegać chorobie?</a:t>
            </a:r>
          </a:p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- unikać bliskiego kontaktu z osobami wykazującymi objawy chorób układu oddechowego, takie jak kaszel                 i kichanie;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przestrzegać samemu i uczyć innych tzw. „etykiety kaszlu” czyli zasłaniania w trakcie kaszlu czy kichania nosa i ust, najlepiej chusteczką jednorazową lub przedramieniem;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często myć ręce wodą z mydłem przez co najmniej 20 sekund;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74" y="2121522"/>
            <a:ext cx="3250776" cy="4597986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12575" y="2284211"/>
            <a:ext cx="7469553" cy="398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używać do dodatkowej higieny rąk żel antybakteryjny lub chusteczki jednorazowe z dodatkiem alkoholu;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unikać dotykania oczu, nosa lub ust rękami;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unikać dzielenia się jedzeniem, piciem                    i naczyniami;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56" y="2310622"/>
            <a:ext cx="2801112" cy="42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9525" y="1903743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17354" y="2249046"/>
            <a:ext cx="11125819" cy="438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zostać w domu, gdy jest się chorym, np. gdy występują objawy podobne do przeziębienia regularnie czyścić i dezynfekować używane przedmioty i powierzchnie;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przed podróżą w tereny występowania                                                                     zakażeń wirusem 2019-nCoV                                                                 sprawdzić informacje na stronie Światowej                                            Organizacji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Zdrowia, GIS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skonsultować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się z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lekarzem medycyny podróży.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19" y="3582596"/>
            <a:ext cx="4049990" cy="28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1456783" y="2067802"/>
            <a:ext cx="4671436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Szczególną uwagę poza higieną rąk należy poświęcić przedmiotom, których często używamy – klamek, aparatów telefonicznych. Warto często przecierać je środkami dezynfekującymi.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14" y="2048588"/>
            <a:ext cx="3328229" cy="4707537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22043" y="2017086"/>
            <a:ext cx="11166937" cy="406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Dodatkowo: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 unikać tłumów, zgromadzeń, zrezygnować                                                    z przebywania w zatłoczonych miejscach, w których nie musimy się znajdować.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Zalecenia mogą się zmieniać w związku z sytuacją epidemiologiczną.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bezwzględnie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stosować się do zaleceń.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pic>
        <p:nvPicPr>
          <p:cNvPr id="9" name="Obraz 8" descr="C:\Users\alusawa\AppData\Local\Microsoft\Windows\INetCache\Content.Outlook\S7RK9R3I\mycie rąk kwadrat (003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90" y="222422"/>
            <a:ext cx="6936259" cy="644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97" y="30972"/>
            <a:ext cx="2209804" cy="20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22805"/>
            <a:ext cx="9209710" cy="618010"/>
          </a:xfrm>
        </p:spPr>
        <p:txBody>
          <a:bodyPr rtlCol="0">
            <a:noAutofit/>
          </a:bodyPr>
          <a:lstStyle/>
          <a:p>
            <a:pPr algn="ctr"/>
            <a:r>
              <a:rPr lang="pl-PL" sz="4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42602" y="2166591"/>
            <a:ext cx="11125819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Koronawirusy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duża rodzina wirusów, które powodują choroby układu oddechowego.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nazwa pochodzi od specyficznej budowy – oglądane w mikroskopie elektronowym przypominają koronę. Typowe ludzkie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koronawirusy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zwykle powodują objawy łagodne lub o umiarkowanym nasileniu ze strony układu oddechowego.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dość powszechne i prawie każdy w pewnym momencie swojego życia miał z nimi kontakt. Infekcje zwykle trwają krótko. Objawy mogą obejmować m.in.: katar, ból głowy, kaszel, ból gardła, gorączkę, złe samopoczucie.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42602" y="2166591"/>
            <a:ext cx="11125819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Niekiedy jednak pewne typy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koronawirusów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mogą powodować poważne choroby dolnych dróg oddechowych, jak np. bliskowschodni zespół niewydolności oddechowej (MERS, MERS-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zespół ciężkiej ostrej niewydolności oddechowej SARS-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Wirus SARS-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przekroczył barierę gatunkową. Od nietoperzy zaraziły się cywety palmowe, borsuki, fretki a potem po raz kolejny przełamał barierę gatunkową                                  i spowodował zakażenia u ludzi.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Wirus MERS-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początku przełamał barierę z nietoperzy na wielbłądy a potem na człowieka. 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Przenoszenie wirusa odbywa się droga kropelkową oraz bezpośrednio, przez bliski kontakt z osobą chorą lub chorym zwierzęciem.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42602" y="2166591"/>
            <a:ext cx="11125819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grudnia 2019 r. poinformowano o przypadkach zapalenia płuc o nieznanej przyczynie, wykrytych w mieście Wuhan, w prowincji Hubei w Chinach.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jakimś czasie stwierdzono, że przyczyną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zachorowań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jest nowy chiński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koronawirus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(2019-nCoV). 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 wylęgania choroby, czyli czas od wniknięcia wirusów do organizmu a pierwszymi objawami, może trwać do 14 dni średnio 5-6 dni.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Pierwsze objawy zakażenia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koronawirusami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są podobne do objawów grypy.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Dopiero po kolejnych mniej więcej 4 dniach występują pełne symptomy choroby.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42602" y="2166591"/>
            <a:ext cx="11125819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 mogą przypominać grypę: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gorączka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kaszel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trudności w oddychaniu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ból w mięśniach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zmęczenie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19" y="2646849"/>
            <a:ext cx="5550932" cy="3939987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442602" y="2166591"/>
            <a:ext cx="11125819" cy="367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Kogo dotyczy problem?:</a:t>
            </a:r>
          </a:p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- Osób, które podróżowały lub przebywały w regionie, w którym stwierdzono przypadki </a:t>
            </a:r>
            <a:r>
              <a:rPr lang="pl-P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koronawirusa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- Osób, które miały bliski kontakt z taką osobą;</a:t>
            </a:r>
          </a:p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- Osób, które pracowały lub przebywały jako odwiedzający w jednostce opieki zdrowotnej, w której leczono pacjentów zakażonych nowym </a:t>
            </a:r>
            <a:r>
              <a:rPr lang="pl-P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koronawirusem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368461" y="2199201"/>
            <a:ext cx="6963215" cy="420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mając podobne objawy można pójść do lekarza rodzinnego?</a:t>
            </a:r>
          </a:p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Jeśli objawy ma osoba która nie jest </a:t>
            </a:r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w 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grupie ryzyka, może udać się do lekarza rodzinnego, jeśli objawy są wzmożone wskazane jest wcześniejsze poinformowanie przychodni o stanie zdrowia i stosowanie się do zaleceń.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51" y="3175377"/>
            <a:ext cx="4690976" cy="3329599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-151002" y="2594542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286082" y="2370137"/>
            <a:ext cx="11559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Jeśli objawy ma osoba z grupy ryzyka to nie powinno się iść do przychodni, ani na izbę </a:t>
            </a:r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przyjęć.</a:t>
            </a:r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Należy bezzwłocznie, telefonicznie powiadomić stację sanitarno-epidemiologiczną, lub chory powinien zgłosić się (najlepiej wcześniej zadzwonić i umówić się) bezpośrednio do oddziału zakaźnego                    lub oddziału obserwacyjno-zakaźnego, gdzie określony zostanie dalszy tryb postępowania medycznego. 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525" y="377116"/>
            <a:ext cx="12030075" cy="14047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37322" y="2199126"/>
            <a:ext cx="11298245" cy="4491271"/>
          </a:xfrm>
        </p:spPr>
        <p:txBody>
          <a:bodyPr rtlCol="0">
            <a:normAutofit/>
          </a:bodyPr>
          <a:lstStyle/>
          <a:p>
            <a:pPr algn="ctr" rtl="0"/>
            <a:endParaRPr lang="pl-PL" sz="2800" b="1" dirty="0">
              <a:solidFill>
                <a:schemeClr val="accent1"/>
              </a:solidFill>
            </a:endParaRPr>
          </a:p>
          <a:p>
            <a:endParaRPr lang="pl-PL" u="sng" dirty="0">
              <a:solidFill>
                <a:schemeClr val="accent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7A662D6-6EB2-4E6D-A9C3-6A3BC2702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" y="601519"/>
            <a:ext cx="952768" cy="95593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D4358F-A2D7-4E35-8427-5DB39074EB42}"/>
              </a:ext>
            </a:extLst>
          </p:cNvPr>
          <p:cNvSpPr/>
          <p:nvPr/>
        </p:nvSpPr>
        <p:spPr>
          <a:xfrm>
            <a:off x="223535" y="2121522"/>
            <a:ext cx="7602412" cy="318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</a:t>
            </a:r>
            <a:r>
              <a:rPr lang="pl-PL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koronawirus</a:t>
            </a:r>
            <a:r>
              <a:rPr lang="pl-PL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jest groźny?:</a:t>
            </a:r>
          </a:p>
          <a:p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Z badań wynika, że </a:t>
            </a:r>
            <a:r>
              <a:rPr lang="pl-P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koronawirus</a:t>
            </a: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 u większości osób przechodzi w sposób łagodny, natomiast jest on groźny dla osób starszych, oraz tych, którzy obciążeni są przez inne choroby, np. astma, choroby serca, cukrzyca.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52" y="3519418"/>
            <a:ext cx="4256798" cy="3021426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0" y="822805"/>
            <a:ext cx="9209710" cy="618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>
                <a:solidFill>
                  <a:srgbClr val="FFC000"/>
                </a:solidFill>
                <a:latin typeface="Comic Sans MS" panose="030F0702030302020204" pitchFamily="66" charset="0"/>
              </a:rPr>
              <a:t>KORONAWIRUS</a:t>
            </a:r>
            <a:endParaRPr lang="pl-PL" sz="4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39" y="91173"/>
            <a:ext cx="2209804" cy="209702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123">
            <a:off x="7531573" y="922771"/>
            <a:ext cx="1405866" cy="133411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3598">
            <a:off x="8180233" y="16695"/>
            <a:ext cx="1011846" cy="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3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Integralny</Template>
  <TotalTime>1328</TotalTime>
  <Words>1719</Words>
  <Application>Microsoft Office PowerPoint</Application>
  <PresentationFormat>Panoramiczny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Comic Sans MS</vt:lpstr>
      <vt:lpstr>Times New Roman</vt:lpstr>
      <vt:lpstr>Trebuchet MS</vt:lpstr>
      <vt:lpstr>Wingdings 2</vt:lpstr>
      <vt:lpstr>HDOfficeLightV0</vt:lpstr>
      <vt:lpstr>Berlin</vt:lpstr>
      <vt:lpstr>KORONAWIRUS SARS – CoV-2  </vt:lpstr>
      <vt:lpstr>KORONAWIRUS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szkoleniowej</dc:title>
  <dc:creator>Magdalena Smolińska-Kornas</dc:creator>
  <cp:lastModifiedBy>Magdalena Kaproń</cp:lastModifiedBy>
  <cp:revision>83</cp:revision>
  <cp:lastPrinted>2020-03-05T13:38:01Z</cp:lastPrinted>
  <dcterms:created xsi:type="dcterms:W3CDTF">2018-03-19T10:22:34Z</dcterms:created>
  <dcterms:modified xsi:type="dcterms:W3CDTF">2020-03-11T12:18:48Z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